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5"/>
  </p:notesMasterIdLst>
  <p:sldIdLst>
    <p:sldId id="256" r:id="rId2"/>
    <p:sldId id="311" r:id="rId3"/>
    <p:sldId id="309" r:id="rId4"/>
    <p:sldId id="312" r:id="rId5"/>
    <p:sldId id="313" r:id="rId6"/>
    <p:sldId id="293" r:id="rId7"/>
    <p:sldId id="296" r:id="rId8"/>
    <p:sldId id="294" r:id="rId9"/>
    <p:sldId id="308" r:id="rId10"/>
    <p:sldId id="303" r:id="rId11"/>
    <p:sldId id="265" r:id="rId12"/>
    <p:sldId id="300" r:id="rId13"/>
    <p:sldId id="310" r:id="rId14"/>
    <p:sldId id="262" r:id="rId15"/>
    <p:sldId id="287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>
      <p:cViewPr varScale="1">
        <p:scale>
          <a:sx n="87" d="100"/>
          <a:sy n="87" d="100"/>
        </p:scale>
        <p:origin x="90" y="606"/>
      </p:cViewPr>
      <p:guideLst>
        <p:guide orient="horz" pos="336"/>
        <p:guide orient="horz" pos="624"/>
        <p:guide pos="2880"/>
        <p:guide pos="239"/>
        <p:guide pos="576"/>
        <p:guide orient="horz" pos="3984"/>
        <p:guide orient="horz" pos="7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7AE923A-8ED6-4BED-B68A-4081ED237185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796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8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7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9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kang/YeongHun_portfoli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40.png"/><Relationship Id="rId4" Type="http://schemas.openxmlformats.org/officeDocument/2006/relationships/video" Target="../media/media4.mp4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all.dcinside.com/mgallery/board/view/?id=com2usbaseball&amp;no=78076" TargetMode="External"/><Relationship Id="rId3" Type="http://schemas.openxmlformats.org/officeDocument/2006/relationships/hyperlink" Target="https://on.com2us.com/tech/&#47784;&#49496;&#52897;&#52432;/" TargetMode="External"/><Relationship Id="rId7" Type="http://schemas.openxmlformats.org/officeDocument/2006/relationships/hyperlink" Target="https://m.irgo.co.kr/IR&#51088;&#47308;/60023/TB/" TargetMode="External"/><Relationship Id="rId2" Type="http://schemas.openxmlformats.org/officeDocument/2006/relationships/hyperlink" Target="https://youtu.be/yjiI6s_jh90?si=eUjzXB2AeA2KwSc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ddaily.co.kr/page/view/2023113015574109144" TargetMode="External"/><Relationship Id="rId5" Type="http://schemas.openxmlformats.org/officeDocument/2006/relationships/hyperlink" Target="https://on.com2us.com/press/&#52980;&#53804;&#49828;-2023&#45380;-&#49892;&#51201;&#48156;&#54364;&#50672;&#44036;-&#47588;&#52636;-7722&#50613;-&#50896;-&#44592;&#47197;/" TargetMode="External"/><Relationship Id="rId4" Type="http://schemas.openxmlformats.org/officeDocument/2006/relationships/hyperlink" Target="https://on.com2us.com/content/wintermeeting/" TargetMode="External"/><Relationship Id="rId9" Type="http://schemas.openxmlformats.org/officeDocument/2006/relationships/hyperlink" Target="https://url.kr/hvm65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kang/YeongHun_portfoli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rl.kr/6vkbpj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BFED0882-1480-C3B2-7924-6F0438A4C1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4495800" cy="44958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162050"/>
            <a:ext cx="815498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갱신형 </a:t>
            </a:r>
            <a:r>
              <a:rPr lang="en-US" altLang="ko-KR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000" y="56782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1CD4-FD5D-BB49-F5DF-258B18B43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A9FD1C-492C-CAA1-C75D-3AEB139CCBBF}"/>
              </a:ext>
            </a:extLst>
          </p:cNvPr>
          <p:cNvSpPr txBox="1"/>
          <p:nvPr/>
        </p:nvSpPr>
        <p:spPr>
          <a:xfrm>
            <a:off x="379413" y="1143000"/>
            <a:ext cx="8578225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 어렵지 않아 신규 유저도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부담 없이 진입할 수 있는 환경</a:t>
            </a:r>
            <a:endParaRPr lang="en-US" altLang="ko-KR" sz="2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타격 타이밍에 맞춰 누르기만 하면 되는 간단한 조작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 진행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스킵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오토 플레이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유저 편의성 제공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조작이 진입장벽이 되는 걸 방지하고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육성 재미에 초점 맞춤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초월 돌파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강화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특훈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고유능력 변경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 외에도 다양한 육성 루트 존재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0BA332-DEA7-1B76-6E80-A939A8D96417}"/>
              </a:ext>
            </a:extLst>
          </p:cNvPr>
          <p:cNvSpPr/>
          <p:nvPr/>
        </p:nvSpPr>
        <p:spPr>
          <a:xfrm>
            <a:off x="379412" y="533400"/>
            <a:ext cx="8002587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DE5D3D-8BC2-8E71-B628-B2CC1FDF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9C4B-01E3-4288-3358-7AD34AC0FAFC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5FC733-B88B-4BB5-925C-261DACE7564E}"/>
              </a:ext>
            </a:extLst>
          </p:cNvPr>
          <p:cNvGrpSpPr/>
          <p:nvPr/>
        </p:nvGrpSpPr>
        <p:grpSpPr>
          <a:xfrm>
            <a:off x="277589" y="3088125"/>
            <a:ext cx="4162769" cy="2626875"/>
            <a:chOff x="399707" y="3369612"/>
            <a:chExt cx="4162769" cy="2626875"/>
          </a:xfrm>
        </p:grpSpPr>
        <p:pic>
          <p:nvPicPr>
            <p:cNvPr id="13" name="그림 12" descr="스포츠, 운동 경기, 플레이어, 사람이(가) 표시된 사진&#10;&#10;자동 생성된 설명">
              <a:extLst>
                <a:ext uri="{FF2B5EF4-FFF2-40B4-BE49-F238E27FC236}">
                  <a16:creationId xmlns:a16="http://schemas.microsoft.com/office/drawing/2014/main" id="{EA8B6A03-763E-3297-076B-87D33410A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74" y="3369612"/>
              <a:ext cx="4160302" cy="2345388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16" name="슬라이드 번호 개체 틀 2">
              <a:extLst>
                <a:ext uri="{FF2B5EF4-FFF2-40B4-BE49-F238E27FC236}">
                  <a16:creationId xmlns:a16="http://schemas.microsoft.com/office/drawing/2014/main" id="{387B830F-FCDB-4372-AB78-6859697D6551}"/>
                </a:ext>
              </a:extLst>
            </p:cNvPr>
            <p:cNvSpPr txBox="1">
              <a:spLocks/>
            </p:cNvSpPr>
            <p:nvPr/>
          </p:nvSpPr>
          <p:spPr>
            <a:xfrm>
              <a:off x="399707" y="5709615"/>
              <a:ext cx="4160302" cy="28687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타이밍 맞춰 스윙 버튼 누르기만 하면 타격 가능 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BD3A26-77F7-3208-090F-7DB9BA3131CD}"/>
              </a:ext>
            </a:extLst>
          </p:cNvPr>
          <p:cNvGrpSpPr/>
          <p:nvPr/>
        </p:nvGrpSpPr>
        <p:grpSpPr>
          <a:xfrm>
            <a:off x="4437891" y="3085616"/>
            <a:ext cx="4482106" cy="2629383"/>
            <a:chOff x="4560009" y="3367103"/>
            <a:chExt cx="4482106" cy="262938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E8FF01F-D973-088E-2400-35CBB411B8DC}"/>
                </a:ext>
              </a:extLst>
            </p:cNvPr>
            <p:cNvGrpSpPr/>
            <p:nvPr/>
          </p:nvGrpSpPr>
          <p:grpSpPr>
            <a:xfrm>
              <a:off x="4581525" y="3367103"/>
              <a:ext cx="4460590" cy="2345388"/>
              <a:chOff x="4581525" y="3711081"/>
              <a:chExt cx="4460590" cy="2398009"/>
            </a:xfrm>
          </p:grpSpPr>
          <p:pic>
            <p:nvPicPr>
              <p:cNvPr id="7" name="그림 6" descr="텍스트, 스크린샷, 소프트웨어, 득점판이(가) 표시된 사진&#10;&#10;자동 생성된 설명">
                <a:extLst>
                  <a:ext uri="{FF2B5EF4-FFF2-40B4-BE49-F238E27FC236}">
                    <a16:creationId xmlns:a16="http://schemas.microsoft.com/office/drawing/2014/main" id="{B6445F9B-7191-8CAF-4D48-BDD85B36D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1525" y="3711081"/>
                <a:ext cx="4460590" cy="2398009"/>
              </a:xfrm>
              <a:prstGeom prst="rect">
                <a:avLst/>
              </a:prstGeom>
              <a:effectLst>
                <a:softEdge rad="31750"/>
              </a:effectLst>
            </p:spPr>
          </p:pic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AE1FADA-B8EB-1499-7FD9-6DFDA3260E30}"/>
                  </a:ext>
                </a:extLst>
              </p:cNvPr>
              <p:cNvSpPr/>
              <p:nvPr/>
            </p:nvSpPr>
            <p:spPr>
              <a:xfrm>
                <a:off x="4665993" y="5037658"/>
                <a:ext cx="1446325" cy="102132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827DC335-B2AB-7AC5-BB8D-4B0CDF2C7DC3}"/>
                  </a:ext>
                </a:extLst>
              </p:cNvPr>
              <p:cNvSpPr/>
              <p:nvPr/>
            </p:nvSpPr>
            <p:spPr>
              <a:xfrm>
                <a:off x="6238941" y="5226968"/>
                <a:ext cx="2736097" cy="83201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920633D-6DCB-1C12-9F01-99EB53815EB6}"/>
                  </a:ext>
                </a:extLst>
              </p:cNvPr>
              <p:cNvSpPr/>
              <p:nvPr/>
            </p:nvSpPr>
            <p:spPr>
              <a:xfrm>
                <a:off x="6238941" y="3743140"/>
                <a:ext cx="2736097" cy="1252454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슬라이드 번호 개체 틀 2">
              <a:extLst>
                <a:ext uri="{FF2B5EF4-FFF2-40B4-BE49-F238E27FC236}">
                  <a16:creationId xmlns:a16="http://schemas.microsoft.com/office/drawing/2014/main" id="{62CED94B-C6F2-2D7B-4031-B37066D13E83}"/>
                </a:ext>
              </a:extLst>
            </p:cNvPr>
            <p:cNvSpPr txBox="1">
              <a:spLocks/>
            </p:cNvSpPr>
            <p:nvPr/>
          </p:nvSpPr>
          <p:spPr>
            <a:xfrm>
              <a:off x="4560009" y="5709615"/>
              <a:ext cx="4460590" cy="286871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spcBef>
                  <a:spcPct val="20000"/>
                </a:spcBef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한계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초월 돌파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선수 강화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특훈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고유능력 변경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훈련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2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79412" y="539150"/>
            <a:ext cx="8002587" cy="451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413" y="1143000"/>
            <a:ext cx="8307387" cy="478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모드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KBO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역사의 팀 상대하며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포인트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획득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획득한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포인트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플래티넘 선수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뽑기권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한계돌파권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선수팩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등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정착에 유의미한 보상 획득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큰 보상을 보여주고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순차적으로 미션 진행해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시스템 익힘</a:t>
            </a:r>
            <a:endParaRPr lang="en-US" altLang="ko-KR" sz="2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일일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성장 미션과 연계되어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다른 콘텐츠도 플레이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홈런 더비 진행 → 홈런 더비 타자 교체 → 홈런 버디 아이템 사용 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……</a:t>
            </a: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 미션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일일 미션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 달성하기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일은 플레이하도록 유도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6A15E15-7B66-26E7-39E8-8A77F060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05B7-6902-C8FF-E591-C4E191ED4D50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7F3BCC-8287-8888-6487-440EFB0866FD}"/>
              </a:ext>
            </a:extLst>
          </p:cNvPr>
          <p:cNvGrpSpPr/>
          <p:nvPr/>
        </p:nvGrpSpPr>
        <p:grpSpPr>
          <a:xfrm>
            <a:off x="379413" y="3721837"/>
            <a:ext cx="4268787" cy="2615616"/>
            <a:chOff x="762598" y="2971800"/>
            <a:chExt cx="4880565" cy="2615615"/>
          </a:xfrm>
        </p:grpSpPr>
        <p:pic>
          <p:nvPicPr>
            <p:cNvPr id="4" name="그림 3" descr="텍스트, 스크린샷, 로고, 브랜드이(가) 표시된 사진&#10;&#10;자동 생성된 설명">
              <a:extLst>
                <a:ext uri="{FF2B5EF4-FFF2-40B4-BE49-F238E27FC236}">
                  <a16:creationId xmlns:a16="http://schemas.microsoft.com/office/drawing/2014/main" id="{CFDFF150-B7B2-E2DC-F009-72EBB708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598" y="2971800"/>
              <a:ext cx="4880565" cy="2615615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373DE38-71CD-75D7-FA59-F2A7653C4C2E}"/>
                </a:ext>
              </a:extLst>
            </p:cNvPr>
            <p:cNvCxnSpPr>
              <a:cxnSpLocks/>
            </p:cNvCxnSpPr>
            <p:nvPr/>
          </p:nvCxnSpPr>
          <p:spPr>
            <a:xfrm>
              <a:off x="2727187" y="3632356"/>
              <a:ext cx="47569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5FF9061-7878-4198-74FF-90B078D0CE64}"/>
                </a:ext>
              </a:extLst>
            </p:cNvPr>
            <p:cNvCxnSpPr>
              <a:cxnSpLocks/>
            </p:cNvCxnSpPr>
            <p:nvPr/>
          </p:nvCxnSpPr>
          <p:spPr>
            <a:xfrm>
              <a:off x="4403587" y="4279363"/>
              <a:ext cx="0" cy="2619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BE129-7B31-A9E5-1483-A0FCF376DF2E}"/>
                </a:ext>
              </a:extLst>
            </p:cNvPr>
            <p:cNvSpPr txBox="1"/>
            <p:nvPr/>
          </p:nvSpPr>
          <p:spPr>
            <a:xfrm>
              <a:off x="2498587" y="3226865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선택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232C29-AB96-2F8D-35E3-AD011880AFCD}"/>
                </a:ext>
              </a:extLst>
            </p:cNvPr>
            <p:cNvSpPr txBox="1"/>
            <p:nvPr/>
          </p:nvSpPr>
          <p:spPr>
            <a:xfrm>
              <a:off x="3278078" y="4204960"/>
              <a:ext cx="1079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재화 획득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E7C1E0-8574-FBAF-7838-B485C08EA603}"/>
              </a:ext>
            </a:extLst>
          </p:cNvPr>
          <p:cNvGrpSpPr/>
          <p:nvPr/>
        </p:nvGrpSpPr>
        <p:grpSpPr>
          <a:xfrm>
            <a:off x="4648200" y="3721837"/>
            <a:ext cx="4309438" cy="2530845"/>
            <a:chOff x="1625261" y="3396343"/>
            <a:chExt cx="5893477" cy="292825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E9C3D5D-826D-7E77-62BE-F166283C0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5261" y="3396343"/>
              <a:ext cx="5893477" cy="2928257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5AB878EC-FE89-3EB4-F943-33575C292A20}"/>
                </a:ext>
              </a:extLst>
            </p:cNvPr>
            <p:cNvSpPr/>
            <p:nvPr/>
          </p:nvSpPr>
          <p:spPr>
            <a:xfrm>
              <a:off x="6172200" y="3660582"/>
              <a:ext cx="1346538" cy="6096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6768742-5C1A-31BF-61DF-FD43E05A5BE6}"/>
                </a:ext>
              </a:extLst>
            </p:cNvPr>
            <p:cNvSpPr/>
            <p:nvPr/>
          </p:nvSpPr>
          <p:spPr>
            <a:xfrm>
              <a:off x="6019800" y="4488860"/>
              <a:ext cx="1447800" cy="177688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77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125-2873-C021-5EFB-056E4BB4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580AA7-1199-A520-DCD5-C395421CD3E5}"/>
              </a:ext>
            </a:extLst>
          </p:cNvPr>
          <p:cNvSpPr txBox="1"/>
          <p:nvPr/>
        </p:nvSpPr>
        <p:spPr>
          <a:xfrm>
            <a:off x="4637259" y="1143000"/>
            <a:ext cx="4385637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성장 요소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콤보 시작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비거리 증가 등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인게임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재화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사용해 게임 진행에 추가 효과 주는 아이템 구매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경험치 획득해 얻은 더비 포인트로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장타율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크리티컬 등 패시브 강화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간접적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PVP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요소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타격 실력과 선수 카드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아이템과 패시브 강화 단계 등 다양한 요소 이용해 점수 겨룸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성장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간접적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PVP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 사용해 타격 연습용 모드 아닌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경쟁을 통해 선수의 육성 재미를 느낄 수 있도록 유도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18CDEA-869A-7493-4194-BFBF35979B78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03A16F-C056-D169-2120-1172C59D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1FA6B-F926-D4D8-742A-6C38ECCFB3ED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5D7AD8-428E-1E82-0490-809B35C04900}"/>
              </a:ext>
            </a:extLst>
          </p:cNvPr>
          <p:cNvGrpSpPr/>
          <p:nvPr/>
        </p:nvGrpSpPr>
        <p:grpSpPr>
          <a:xfrm>
            <a:off x="379413" y="3711081"/>
            <a:ext cx="4192587" cy="2409785"/>
            <a:chOff x="392261" y="3522780"/>
            <a:chExt cx="4315158" cy="2409785"/>
          </a:xfrm>
        </p:grpSpPr>
        <p:sp>
          <p:nvSpPr>
            <p:cNvPr id="19" name="슬라이드 번호 개체 틀 2">
              <a:extLst>
                <a:ext uri="{FF2B5EF4-FFF2-40B4-BE49-F238E27FC236}">
                  <a16:creationId xmlns:a16="http://schemas.microsoft.com/office/drawing/2014/main" id="{08FB6960-E746-2BD4-1A1C-EC81438AC526}"/>
                </a:ext>
              </a:extLst>
            </p:cNvPr>
            <p:cNvSpPr txBox="1">
              <a:spLocks/>
            </p:cNvSpPr>
            <p:nvPr/>
          </p:nvSpPr>
          <p:spPr>
            <a:xfrm>
              <a:off x="392261" y="5658721"/>
              <a:ext cx="4315158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모든 요소를 사용해 점수를 겨루는 홈런 더비 모드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EFEEC4-CCF3-CA1F-2391-879524CE5731}"/>
                </a:ext>
              </a:extLst>
            </p:cNvPr>
            <p:cNvGrpSpPr/>
            <p:nvPr/>
          </p:nvGrpSpPr>
          <p:grpSpPr>
            <a:xfrm>
              <a:off x="392262" y="3522780"/>
              <a:ext cx="4315157" cy="2133600"/>
              <a:chOff x="3429000" y="3627516"/>
              <a:chExt cx="5381957" cy="26516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A857B3A-632B-4DB5-4998-10AD8E9D3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9000" y="3627516"/>
                <a:ext cx="2470685" cy="2651647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E19A2A8-93CD-BF04-C6DA-67E847ED4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9685" y="3627517"/>
                <a:ext cx="2911272" cy="2651646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1C04AAE-FB8E-6F69-450D-490D271DED11}"/>
              </a:ext>
            </a:extLst>
          </p:cNvPr>
          <p:cNvGrpSpPr/>
          <p:nvPr/>
        </p:nvGrpSpPr>
        <p:grpSpPr>
          <a:xfrm>
            <a:off x="457200" y="1240019"/>
            <a:ext cx="4114799" cy="2407443"/>
            <a:chOff x="379413" y="1363980"/>
            <a:chExt cx="4040187" cy="240744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25954E9-E76B-1E41-EB46-97B2BDCF3680}"/>
                </a:ext>
              </a:extLst>
            </p:cNvPr>
            <p:cNvGrpSpPr/>
            <p:nvPr/>
          </p:nvGrpSpPr>
          <p:grpSpPr>
            <a:xfrm>
              <a:off x="379413" y="1363980"/>
              <a:ext cx="4040187" cy="2133599"/>
              <a:chOff x="337284" y="1834733"/>
              <a:chExt cx="6959542" cy="3493336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640AE69-3B7B-6B96-9C1A-161D4B3C1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284" y="1834733"/>
                <a:ext cx="3461385" cy="3493336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C8E1C3A-5B16-0AEC-DD93-12F80F72C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8669" y="1835253"/>
                <a:ext cx="3498157" cy="3492816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  <p:sp>
          <p:nvSpPr>
            <p:cNvPr id="29" name="슬라이드 번호 개체 틀 2">
              <a:extLst>
                <a:ext uri="{FF2B5EF4-FFF2-40B4-BE49-F238E27FC236}">
                  <a16:creationId xmlns:a16="http://schemas.microsoft.com/office/drawing/2014/main" id="{6EBCCC7B-D799-4FD3-DAB6-E675460C9DA9}"/>
                </a:ext>
              </a:extLst>
            </p:cNvPr>
            <p:cNvSpPr txBox="1">
              <a:spLocks/>
            </p:cNvSpPr>
            <p:nvPr/>
          </p:nvSpPr>
          <p:spPr>
            <a:xfrm>
              <a:off x="379413" y="3497579"/>
              <a:ext cx="4040187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추가 효과 아이템과 패시브 강화 등 성장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요소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0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6240A-BC97-3814-FCCC-F385A8E68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72F80C2-C8DA-83F6-ACF8-5DE39C109CBC}"/>
              </a:ext>
            </a:extLst>
          </p:cNvPr>
          <p:cNvSpPr txBox="1"/>
          <p:nvPr/>
        </p:nvSpPr>
        <p:spPr>
          <a:xfrm>
            <a:off x="379413" y="1143000"/>
            <a:ext cx="8643483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및 구단 생성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TC (275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항목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 실행부터 구단 생성까지 전체 테스트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구단 생성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출력과 버튼 및 기능이 작동하는지를 중점으로 작성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선호 구단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 다음 화면 넘어가는 버튼이 비활성화 되는지 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튜토리얼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TC (1603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항목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메뉴 진입부터 튜토리얼 완료보상 획득까지 전체 테스트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튜토리얼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출력과 버튼 및 기능이 작동하는지를 중점으로 작성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 미션 친선 모드의 타자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투수 조작이 작동하는지 등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C06172-249B-C2B9-8A25-31B92CDCA34C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테스트케이스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48ADC7-E136-A323-8776-8DD566A5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altLang="ko-KR" dirty="0"/>
              <a:t>/23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B06429-0FD8-E9CB-AF8C-FC50C538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05829"/>
            <a:ext cx="6540954" cy="262071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AECCE-4032-6605-C133-8D26F7C0F7E5}"/>
              </a:ext>
            </a:extLst>
          </p:cNvPr>
          <p:cNvSpPr txBox="1"/>
          <p:nvPr/>
        </p:nvSpPr>
        <p:spPr>
          <a:xfrm>
            <a:off x="152400" y="89525"/>
            <a:ext cx="6781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테스트케이스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깃허브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816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82571"/>
              </p:ext>
            </p:extLst>
          </p:nvPr>
        </p:nvGraphicFramePr>
        <p:xfrm>
          <a:off x="379413" y="1143000"/>
          <a:ext cx="8307387" cy="4869048"/>
        </p:xfrm>
        <a:graphic>
          <a:graphicData uri="http://schemas.openxmlformats.org/drawingml/2006/table">
            <a:tbl>
              <a:tblPr/>
              <a:tblGrid>
                <a:gridCol w="482387">
                  <a:extLst>
                    <a:ext uri="{9D8B030D-6E8A-4147-A177-3AD203B41FA5}">
                      <a16:colId xmlns:a16="http://schemas.microsoft.com/office/drawing/2014/main" val="1423148616"/>
                    </a:ext>
                  </a:extLst>
                </a:gridCol>
                <a:gridCol w="3024695">
                  <a:extLst>
                    <a:ext uri="{9D8B030D-6E8A-4147-A177-3AD203B41FA5}">
                      <a16:colId xmlns:a16="http://schemas.microsoft.com/office/drawing/2014/main" val="426438276"/>
                    </a:ext>
                  </a:extLst>
                </a:gridCol>
                <a:gridCol w="3964761">
                  <a:extLst>
                    <a:ext uri="{9D8B030D-6E8A-4147-A177-3AD203B41FA5}">
                      <a16:colId xmlns:a16="http://schemas.microsoft.com/office/drawing/2014/main" val="1338923338"/>
                    </a:ext>
                  </a:extLst>
                </a:gridCol>
                <a:gridCol w="426664">
                  <a:extLst>
                    <a:ext uri="{9D8B030D-6E8A-4147-A177-3AD203B41FA5}">
                      <a16:colId xmlns:a16="http://schemas.microsoft.com/office/drawing/2014/main" val="2178880409"/>
                    </a:ext>
                  </a:extLst>
                </a:gridCol>
                <a:gridCol w="408880">
                  <a:extLst>
                    <a:ext uri="{9D8B030D-6E8A-4147-A177-3AD203B41FA5}">
                      <a16:colId xmlns:a16="http://schemas.microsoft.com/office/drawing/2014/main" val="514776902"/>
                    </a:ext>
                  </a:extLst>
                </a:gridCol>
              </a:tblGrid>
              <a:tr h="5396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발견 시점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버그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동향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59617"/>
                  </a:ext>
                </a:extLst>
              </a:tr>
              <a:tr h="8111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비정상 종료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진행 중 비정상 종료 후 오류 발생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(103:104)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Ver.10.0.0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업데이트 이후 많은 유저가 멈춤 오류로 불편함을 겪고 있어 조속히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</a:t>
                      </a: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416295"/>
                  </a:ext>
                </a:extLst>
              </a:tr>
              <a:tr h="5414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클라이언트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진행 중 남은 시간 끝나도 보너스 볼 넘어가지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끝난 후 터치 동작하지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887414"/>
                  </a:ext>
                </a:extLst>
              </a:tr>
              <a:tr h="5414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2024.01.26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리그 모드 위임 및 경기 중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위임 중 경기가 강제 종료되어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몰수패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처리됨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빈도수가 높아 조속한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756519"/>
                  </a:ext>
                </a:extLst>
              </a:tr>
              <a:tr h="5414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타이틀 홀더 클라이언트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Ver.10.0.0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업데이트 이후 발생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멈춤 오류와 같은 이유로 추정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16233"/>
                  </a:ext>
                </a:extLst>
              </a:tr>
              <a:tr h="5414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2024.02.12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종료되지 않고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진행되는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말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3:2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게임 종료돼야 하는데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강제로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진행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야구 룰 벗어나 공정하지 못한 결과 만들 수 있으니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657477"/>
                  </a:ext>
                </a:extLst>
              </a:tr>
              <a:tr h="8111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2024.02.17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비정상 출력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개막식 첫 타석에서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‘1.000’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출력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출루율은 정상 출력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 문제일 수 있으니 확인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56105"/>
                  </a:ext>
                </a:extLst>
              </a:tr>
              <a:tr h="5414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2024.02.23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클럽 대전 예측모드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개입모드 동시 발생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예측모드에서 수동모드 전환 시 득점권에서 예측모드 실행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진행에 영향 미칠 수 있으니 확인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46392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256E44-F2A3-E35A-0C98-9B9E1CB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7D7B08E-F5BE-3CD4-7455-F6D2914F9F17}"/>
              </a:ext>
            </a:extLst>
          </p:cNvPr>
          <p:cNvSpPr txBox="1">
            <a:spLocks/>
          </p:cNvSpPr>
          <p:nvPr/>
        </p:nvSpPr>
        <p:spPr>
          <a:xfrm>
            <a:off x="379413" y="6026581"/>
            <a:ext cx="838358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공식 카페 버그신고 게시판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 기간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2024.01.25[Ver.10.0.0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~ 2024.02.24)</a:t>
            </a:r>
            <a:endParaRPr 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66E4E5-4FCD-6CFB-4F89-8AEFE370FEDC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조사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08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5399B8F-C733-FF0D-2820-A5A173022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39260"/>
              </p:ext>
            </p:extLst>
          </p:nvPr>
        </p:nvGraphicFramePr>
        <p:xfrm>
          <a:off x="171450" y="912812"/>
          <a:ext cx="8801101" cy="54117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21:27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21:27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</a:t>
                      </a: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9, SM-G970N)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로비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30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프로야구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 한 번도 설치되지 않은 기기에 앱 설치 후 실행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BGM(2:15)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끝날 때까지 화면 대기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BGM(2:15)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종료 후 반복되지 않음을 확인할 수 있음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클라이언트가 최초 설치된 경우 발생하는 문제입니다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재실행해도 해당 문제가 발생하고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은 게임 플레이의 몰입도를 높이는 요소인 만큼 처음 게임에 접속하는 유저들의 게임 접근성을 높이기 위해 수정이 되었으면 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자동재생 이후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미재생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기기에서 같은 오류 발생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갤럭시탭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S6Lite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altLang="ko-KR" dirty="0"/>
              <a:t>/23</a:t>
            </a:r>
            <a:endParaRPr lang="en-US" dirty="0"/>
          </a:p>
        </p:txBody>
      </p:sp>
      <p:pic>
        <p:nvPicPr>
          <p:cNvPr id="2" name="컴투스프로야구2024_BGM 첫 재생 이후 미재생 오류">
            <a:hlinkClick r:id="" action="ppaction://media"/>
            <a:extLst>
              <a:ext uri="{FF2B5EF4-FFF2-40B4-BE49-F238E27FC236}">
                <a16:creationId xmlns:a16="http://schemas.microsoft.com/office/drawing/2014/main" id="{78386EA9-E331-63DC-35A9-3B3061911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722" y="4267200"/>
            <a:ext cx="3657599" cy="1579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의류, 운동 경기, 인간의 얼굴이(가) 표시된 사진&#10;&#10;자동 생성된 설명">
            <a:extLst>
              <a:ext uri="{FF2B5EF4-FFF2-40B4-BE49-F238E27FC236}">
                <a16:creationId xmlns:a16="http://schemas.microsoft.com/office/drawing/2014/main" id="{D9B893AD-5738-CA17-9782-6E7AE02B7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21" y="4267199"/>
            <a:ext cx="3657600" cy="1579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18720"/>
              </p:ext>
            </p:extLst>
          </p:nvPr>
        </p:nvGraphicFramePr>
        <p:xfrm>
          <a:off x="171450" y="912812"/>
          <a:ext cx="8801101" cy="541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 로그인 불가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111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 후 게임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최초 로그인 화면 진입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최초 로그인 화면에서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 끊기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Guest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네트워크 오류 알림 화면 뜨면 확인 버튼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4.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 최초 로그인 화면에서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Guest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로그인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5. Guest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계정으로 플레이 화면에서 예 버튼 클릭해도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로그인되지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않음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479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신규 유저가 게임을 시작도 하기 전에 이탈할 가능성이 있으므로 빠른 수정바랍니다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3582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후에도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로그인되지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않음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오류 화면에서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연결 확인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4" name="컴투스프로야구2024_Wifi 재연결 후 로그인 불가 오류_갤럭시탭S6Lite">
            <a:hlinkClick r:id="" action="ppaction://media"/>
            <a:extLst>
              <a:ext uri="{FF2B5EF4-FFF2-40B4-BE49-F238E27FC236}">
                <a16:creationId xmlns:a16="http://schemas.microsoft.com/office/drawing/2014/main" id="{C029B507-7225-9085-BDD8-337C616F2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49" y="4254926"/>
            <a:ext cx="36576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, 텍스트, 멀티미디어, 전자제품이(가) 표시된 사진&#10;&#10;자동 생성된 설명">
            <a:extLst>
              <a:ext uri="{FF2B5EF4-FFF2-40B4-BE49-F238E27FC236}">
                <a16:creationId xmlns:a16="http://schemas.microsoft.com/office/drawing/2014/main" id="{7F706CDA-4159-D1C6-6990-636C8D691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254926"/>
            <a:ext cx="36576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6782DEF-0A37-5997-685D-FBE52D3E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BB0D1-1867-A432-E24D-1881CED8D501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0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72287"/>
              </p:ext>
            </p:extLst>
          </p:nvPr>
        </p:nvGraphicFramePr>
        <p:xfrm>
          <a:off x="171450" y="912812"/>
          <a:ext cx="8801101" cy="5467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 - 2024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22:00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 - 2024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22:00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</a:t>
                      </a: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9, SM-G970N)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인증실패 접속불가 후 접속불가 시간 추가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이상 잘못 입력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30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상태 진입 후 대기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이후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Hive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아이디 재로그인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잘못 입력되지 않아도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58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시간 추가됨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 이후 다시 동일 아이디로 로그인 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내의 추가 제한 걸립니다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테스트 환경에서 다른 시간에 재현했음에도 같은 오류 발생하니 빠른 수정바랍니다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갤럽시탭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_LD Player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2" name="그림 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30B2ED7-2519-F79A-50A7-ED5E496E8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267200"/>
            <a:ext cx="3600450" cy="1573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9FBE9D9-02EC-2086-A880-8038FC33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4267201"/>
            <a:ext cx="3593030" cy="1573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CD959B89-C76C-E49E-457B-AA3154D3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B477D-4FA9-ED6C-7618-C97D3FD317A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373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275834"/>
              </p:ext>
            </p:extLst>
          </p:nvPr>
        </p:nvGraphicFramePr>
        <p:xfrm>
          <a:off x="171450" y="912812"/>
          <a:ext cx="8801101" cy="5411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인증실패 접속불가 상황 인증메일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37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이상 잘못 입력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30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상태 진입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선택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[Hive]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메일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재발송되어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있음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760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인증번호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실패 시에도 다른 화면으로 이동하지 않으면 재발송이 활성화되어 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버튼 선택 시 인증 메일이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재발송되지만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인증번호 입력은 불가능합니다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발생해도 인게임에는 영향이 없으나 보안 관련 이슈가 발생할 수 있으니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5437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당시 접속 불가 화면 예시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버튼 활성화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9393B0B-82D5-4334-BC7B-D45FE0021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191000"/>
            <a:ext cx="3600450" cy="1638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87A776A5-C819-1159-AEAA-3363B0028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5" y="4191000"/>
            <a:ext cx="3600450" cy="1638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DEEEC74-3689-C361-56A6-987BE106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34599-24CE-187B-5626-4E6DB497C156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56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3890"/>
              </p:ext>
            </p:extLst>
          </p:nvPr>
        </p:nvGraphicFramePr>
        <p:xfrm>
          <a:off x="171450" y="912812"/>
          <a:ext cx="8801101" cy="541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179627536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Trivial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29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18:23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29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18:23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37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최신 버전 업데이트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아이콘 옆 플레이 패스 아이콘이 사라지며 알림 말풍선이 화면을 넘어 출력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완성도가 낮아 보일 수 있으므로 차후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989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 패스 없음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 패스 존재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플레이어, 브랜드이(가) 표시된 사진&#10;&#10;자동 생성된 설명">
            <a:extLst>
              <a:ext uri="{FF2B5EF4-FFF2-40B4-BE49-F238E27FC236}">
                <a16:creationId xmlns:a16="http://schemas.microsoft.com/office/drawing/2014/main" id="{F8EC8EB6-2AA5-46A1-2F79-6FBA783E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3813160"/>
            <a:ext cx="3600450" cy="1791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4062CE-2702-FA44-9431-65DA0BDA2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61" y="3813160"/>
            <a:ext cx="3600451" cy="1791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1BE5B7-A701-2383-1213-9E12601A62D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19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EAC6A-907E-9C2A-A14E-A2BF4272CBF9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39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8229600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(3~5p)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(6~12p)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소개 및 선정 이유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테스트케이스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(13p)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조사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(14p)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리포트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(15~22p)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 출처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(23p)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47337"/>
              </p:ext>
            </p:extLst>
          </p:nvPr>
        </p:nvGraphicFramePr>
        <p:xfrm>
          <a:off x="171450" y="912812"/>
          <a:ext cx="8801101" cy="5411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1238675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Trivial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낮음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22:30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22:30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선택 하이라이트 사이 걸침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29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플레이 계정으로 로그인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화면 진입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주력 선수 연도 선택 화면 진입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위아래 슬라이드 하다 보면 낮은 확률로 걸침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 수 낮고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발생해도 인게임에는 영향이 없어 차후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3025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선택 하이라이트 사이 걸침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E1A9BB4-20C2-9568-D904-5189962FE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85" y="3395293"/>
            <a:ext cx="5834169" cy="2549896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B5BB15B-4DFC-9223-497E-F8DE5869A120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20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CEF02-5FA4-FA59-2F2D-EFFE6D40FFDA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8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37283-E4E7-C474-2D2C-6257FA59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6E94DA4-417F-A64E-5F35-58F3CF81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47958"/>
              </p:ext>
            </p:extLst>
          </p:nvPr>
        </p:nvGraphicFramePr>
        <p:xfrm>
          <a:off x="171450" y="912812"/>
          <a:ext cx="8801101" cy="546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15:10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15:10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 시 첫번째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30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최초 설치한 기기로 앱 실행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가이드 미션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친선 모드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선정 화면에서 클라이언트 재시작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창에서 확인 버튼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끝날 때까지 화면 대기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다음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 재생되지 않음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 시 첫번째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다음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 재생되지 않습니다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화면에 이어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튜토리얼에서도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같은 문제가 발생했습니다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모드 플레이 중 해당 오류 발생 시 몰입도를 크게 해쳐 게임 접근성을 떨어뜨릴 수 있으니 수정되었으면 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_NOX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기기에서 같은 오류 발생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갤럭시탭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S6Lite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튜토리얼 BGM 안들림 오류_녹스플레이어_240210">
            <a:hlinkClick r:id="" action="ppaction://media"/>
            <a:extLst>
              <a:ext uri="{FF2B5EF4-FFF2-40B4-BE49-F238E27FC236}">
                <a16:creationId xmlns:a16="http://schemas.microsoft.com/office/drawing/2014/main" id="{A00F1F3D-CBCE-E01E-5EC9-9775AB1DDA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4114800"/>
            <a:ext cx="3505200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운동 경기, 스포츠 유니폼, 플레이어이(가) 표시된 사진&#10;&#10;자동 생성된 설명">
            <a:extLst>
              <a:ext uri="{FF2B5EF4-FFF2-40B4-BE49-F238E27FC236}">
                <a16:creationId xmlns:a16="http://schemas.microsoft.com/office/drawing/2014/main" id="{B87942D8-7DD6-15C6-FE5D-927CEE9DC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92" y="4114800"/>
            <a:ext cx="3470835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0AD6AD3-E808-9932-B4DC-2CD404DB5A9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21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DB764-02E3-1C21-A6A7-76DA6C9C0AC4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8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4848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69D4-0E69-0524-CE4B-DE43FA97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C19957-E1C7-37C3-05BF-1972C5D53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14094"/>
              </p:ext>
            </p:extLst>
          </p:nvPr>
        </p:nvGraphicFramePr>
        <p:xfrm>
          <a:off x="171450" y="912812"/>
          <a:ext cx="8801100" cy="5448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2495003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01682">
                  <a:extLst>
                    <a:ext uri="{9D8B030D-6E8A-4147-A177-3AD203B41FA5}">
                      <a16:colId xmlns:a16="http://schemas.microsoft.com/office/drawing/2014/main" val="2580303305"/>
                    </a:ext>
                  </a:extLst>
                </a:gridCol>
                <a:gridCol w="1238675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654645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  <a:gridCol w="2495003">
                  <a:extLst>
                    <a:ext uri="{9D8B030D-6E8A-4147-A177-3AD203B41FA5}">
                      <a16:colId xmlns:a16="http://schemas.microsoft.com/office/drawing/2014/main" val="554102463"/>
                    </a:ext>
                  </a:extLst>
                </a:gridCol>
              </a:tblGrid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07:25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07:25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49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재생 시스템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0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최초 설치한 기기로 앱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가이드 미션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친선 모드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선정 화면에서 클라이언트 재시작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창에서 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끝날 때까지 화면 대기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멈춘 거 들은 후 확인 버튼 선택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정상 재생되며 두번째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도 이어서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재생됨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70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알림창에서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재생만 재생되는 오류 확인 후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확인 버튼 선택 시 다음 화면부터는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정상 작동했습니다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오류를 기다리지 않고 바로 확인 버튼 선택 시 다음 화면에서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확인했습니다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시스템적 문제로 생각되어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시스템에도 문제가 될 수 있으니 빠른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350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나오지 않던 오류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대기 후 화면 진입 시 정상재생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두번째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정상재생 확인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2" name="튜토리얼 BGM 안들림 오류_녹스플레이어_240210">
            <a:hlinkClick r:id="" action="ppaction://media"/>
            <a:extLst>
              <a:ext uri="{FF2B5EF4-FFF2-40B4-BE49-F238E27FC236}">
                <a16:creationId xmlns:a16="http://schemas.microsoft.com/office/drawing/2014/main" id="{E77F1447-BA0A-63E4-99F3-A4B6400D6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43050" y="4379651"/>
            <a:ext cx="2400300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튜토리얼 BGM 시스템 오류1_첫번째BGM_20240211">
            <a:hlinkClick r:id="" action="ppaction://media"/>
            <a:extLst>
              <a:ext uri="{FF2B5EF4-FFF2-40B4-BE49-F238E27FC236}">
                <a16:creationId xmlns:a16="http://schemas.microsoft.com/office/drawing/2014/main" id="{A5912C9B-09F4-20E2-AEB5-5F0B95CF57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22407" y="4379651"/>
            <a:ext cx="2400299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튜토리얼 BGM 시스템 오류2_두번째BGM_20240211">
            <a:hlinkClick r:id="" action="ppaction://media"/>
            <a:extLst>
              <a:ext uri="{FF2B5EF4-FFF2-40B4-BE49-F238E27FC236}">
                <a16:creationId xmlns:a16="http://schemas.microsoft.com/office/drawing/2014/main" id="{CF9DA3A9-666D-FA1A-C735-2598AEE704A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30340" y="4379651"/>
            <a:ext cx="2400300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29FB1E76-A7A2-1982-1616-082CD39E3E0E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22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1411C-0659-3841-CA91-E4817B2F21F9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8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4848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7C3B6-CACC-39E4-2E63-C1E307E3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24DB1-B6CE-6993-6EAA-136AD431728D}"/>
              </a:ext>
            </a:extLst>
          </p:cNvPr>
          <p:cNvSpPr txBox="1"/>
          <p:nvPr/>
        </p:nvSpPr>
        <p:spPr>
          <a:xfrm>
            <a:off x="379413" y="1143000"/>
            <a:ext cx="8612187" cy="550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컴투스프로야구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유튜브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[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컴프야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2024]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윈터미팅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감사영상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/>
              </a:rPr>
              <a:t>https://youtu.be/yjiI6s_jh90?si=eUjzXB2AeA2KwScO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>
              <a:spcBef>
                <a:spcPct val="20000"/>
              </a:spcBef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이수빈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「게임에 생동감을 불어넣는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모션캡처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눈길」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https://on.com2us.com/tech/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모션캡쳐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/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「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문동주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선수와 함께한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컴프야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윈터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미팅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https://on.com2us.com/content/wintermeeting/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「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실적발표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연간 매출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7,722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 원 기록」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컴투스온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https://on.com2us.com/press/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-2023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년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실적발표연간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매출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-7722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억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-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기록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/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문대찬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「연간 매출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1500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억원 눈앞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컴투스표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야구 게임이 잘 나가는 이유」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6"/>
              </a:rPr>
              <a:t>https://m.ddaily.co.kr/page/view/2023113015574109144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IRGO, “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2023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분기 및 연간 실적 발표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7"/>
              </a:rPr>
              <a:t>https://m.irgo.co.kr/IR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7"/>
              </a:rPr>
              <a:t>자료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7"/>
              </a:rPr>
              <a:t>/60023/TB/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LG15,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디시인사이드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컴투스프로야구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갤러리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“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i="0" dirty="0" err="1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스압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</a:t>
            </a:r>
            <a:r>
              <a:rPr lang="ko-KR" altLang="en-US" sz="1200" i="0" dirty="0" err="1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플래권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획득 개인적인 팁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[20210817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8"/>
              </a:rPr>
              <a:t>https://gall.dcinside.com/mgallery/board/view/?id=com2usbaseball&amp;no=78076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공식 카페 버그신고 게시판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9"/>
              </a:rPr>
              <a:t>https://url.kr/hvm65u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 기간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2024.01.25[Ver.10.0.0 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~ 2024.02.24)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A64247B-58C6-B5D1-0DFA-C408ECF46FDB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23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913043-BD12-676C-5BDA-34C9F2A31FC1}"/>
              </a:ext>
            </a:extLst>
          </p:cNvPr>
          <p:cNvSpPr/>
          <p:nvPr/>
        </p:nvSpPr>
        <p:spPr>
          <a:xfrm>
            <a:off x="379412" y="533400"/>
            <a:ext cx="8002587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 출처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4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806D-D6B9-2A58-F886-F43FCB821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9CC218-F245-35F4-8366-711FEB1710A2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3CB85-E584-A268-FE9F-8B12CA36422A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37720D-F5C2-BAB2-1B24-9FA59B50904A}"/>
              </a:ext>
            </a:extLst>
          </p:cNvPr>
          <p:cNvSpPr/>
          <p:nvPr/>
        </p:nvSpPr>
        <p:spPr>
          <a:xfrm>
            <a:off x="2362200" y="1447800"/>
            <a:ext cx="6398033" cy="4349591"/>
          </a:xfrm>
          <a:prstGeom prst="roundRect">
            <a:avLst/>
          </a:prstGeom>
          <a:solidFill>
            <a:srgbClr val="CFE8FF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B59D62C-C5FD-AFF6-E1E0-F104CF3DAE6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/23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D8BC08-7C9F-7E91-5D30-5E2CD5217A0B}"/>
              </a:ext>
            </a:extLst>
          </p:cNvPr>
          <p:cNvSpPr/>
          <p:nvPr/>
        </p:nvSpPr>
        <p:spPr>
          <a:xfrm>
            <a:off x="457200" y="1814775"/>
            <a:ext cx="1524000" cy="198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EC7CB-471A-441A-DFC0-444B1505F687}"/>
              </a:ext>
            </a:extLst>
          </p:cNvPr>
          <p:cNvSpPr/>
          <p:nvPr/>
        </p:nvSpPr>
        <p:spPr>
          <a:xfrm>
            <a:off x="2444931" y="1844620"/>
            <a:ext cx="28890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이름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(Kang Yeong Hun)</a:t>
            </a:r>
          </a:p>
          <a:p>
            <a:b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totohoon4@naver.com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경상북도 포항시 </a:t>
            </a:r>
            <a:r>
              <a:rPr lang="ko-KR" altLang="en-US" sz="14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용흥동</a:t>
            </a:r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신입</a:t>
            </a:r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ISTQB Foundation Level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- 2022.12.07. 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)STA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테스팅컨설팅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‘실무 중심의 테스트 기초 교육’ 수료</a:t>
            </a:r>
            <a:endParaRPr lang="en-US" altLang="ko-KR" sz="1200" kern="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- 2024.01.04. ~ 2024.02.26.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‘QA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수료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4E1C04-A2FF-DD4D-CB96-B992BAECFC95}"/>
              </a:ext>
            </a:extLst>
          </p:cNvPr>
          <p:cNvGrpSpPr/>
          <p:nvPr/>
        </p:nvGrpSpPr>
        <p:grpSpPr>
          <a:xfrm>
            <a:off x="5391902" y="1581558"/>
            <a:ext cx="3310430" cy="2214417"/>
            <a:chOff x="5561216" y="2323890"/>
            <a:chExt cx="3310430" cy="221441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AB0071-D923-95DB-86B9-27BBAEB3B875}"/>
                </a:ext>
              </a:extLst>
            </p:cNvPr>
            <p:cNvSpPr/>
            <p:nvPr/>
          </p:nvSpPr>
          <p:spPr>
            <a:xfrm>
              <a:off x="5561216" y="2323890"/>
              <a:ext cx="2889070" cy="2210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스킬</a:t>
              </a:r>
              <a:endPara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버그 리포트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테스트케이스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문서 작성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Excel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PPT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커뮤니케이션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프로그래밍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99CE73-ECE2-729E-E3CD-A89AF2388EFD}"/>
                </a:ext>
              </a:extLst>
            </p:cNvPr>
            <p:cNvSpPr/>
            <p:nvPr/>
          </p:nvSpPr>
          <p:spPr>
            <a:xfrm>
              <a:off x="6616218" y="2670646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673B4E4-E384-7006-DCE8-FA18D67110E6}"/>
                </a:ext>
              </a:extLst>
            </p:cNvPr>
            <p:cNvSpPr/>
            <p:nvPr/>
          </p:nvSpPr>
          <p:spPr>
            <a:xfrm>
              <a:off x="6616218" y="2944813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AEA3A2-A5B0-A1F4-69EC-D381D88472C4}"/>
                </a:ext>
              </a:extLst>
            </p:cNvPr>
            <p:cNvSpPr/>
            <p:nvPr/>
          </p:nvSpPr>
          <p:spPr>
            <a:xfrm>
              <a:off x="6616218" y="3218980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A4972C-2D1C-DB36-7D02-55E755EC740E}"/>
                </a:ext>
              </a:extLst>
            </p:cNvPr>
            <p:cNvSpPr/>
            <p:nvPr/>
          </p:nvSpPr>
          <p:spPr>
            <a:xfrm>
              <a:off x="6616218" y="3496793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B7E966-FCB1-D729-843C-DC1A5EEBA349}"/>
                </a:ext>
              </a:extLst>
            </p:cNvPr>
            <p:cNvSpPr/>
            <p:nvPr/>
          </p:nvSpPr>
          <p:spPr>
            <a:xfrm>
              <a:off x="6615776" y="3770960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B398B72-1478-506C-538E-6D0CB7C7FD6C}"/>
                </a:ext>
              </a:extLst>
            </p:cNvPr>
            <p:cNvSpPr/>
            <p:nvPr/>
          </p:nvSpPr>
          <p:spPr>
            <a:xfrm>
              <a:off x="6615776" y="4045127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488AE7-3FCC-F689-B667-61E4F548814C}"/>
                </a:ext>
              </a:extLst>
            </p:cNvPr>
            <p:cNvSpPr txBox="1"/>
            <p:nvPr/>
          </p:nvSpPr>
          <p:spPr>
            <a:xfrm>
              <a:off x="8332057" y="2583501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E8677D-F902-A8AB-B84A-D7FD43090D5A}"/>
                </a:ext>
              </a:extLst>
            </p:cNvPr>
            <p:cNvSpPr txBox="1"/>
            <p:nvPr/>
          </p:nvSpPr>
          <p:spPr>
            <a:xfrm>
              <a:off x="8332057" y="2862929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25684-40AB-39FE-C67A-3EE9F92AF2D9}"/>
                </a:ext>
              </a:extLst>
            </p:cNvPr>
            <p:cNvSpPr txBox="1"/>
            <p:nvPr/>
          </p:nvSpPr>
          <p:spPr>
            <a:xfrm>
              <a:off x="8332057" y="3143187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D2D23-8D6B-4462-85D1-3E3B92E7C669}"/>
                </a:ext>
              </a:extLst>
            </p:cNvPr>
            <p:cNvSpPr txBox="1"/>
            <p:nvPr/>
          </p:nvSpPr>
          <p:spPr>
            <a:xfrm>
              <a:off x="8332057" y="3412128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307315-8B24-4141-D82A-A49A3A4EBD85}"/>
                </a:ext>
              </a:extLst>
            </p:cNvPr>
            <p:cNvSpPr txBox="1"/>
            <p:nvPr/>
          </p:nvSpPr>
          <p:spPr>
            <a:xfrm>
              <a:off x="8334484" y="3686979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85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04CDE0-EB69-1328-F3E2-EBB8C6D5623B}"/>
                </a:ext>
              </a:extLst>
            </p:cNvPr>
            <p:cNvSpPr txBox="1"/>
            <p:nvPr/>
          </p:nvSpPr>
          <p:spPr>
            <a:xfrm>
              <a:off x="8333224" y="3959448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435BBB1-B498-9717-EC34-483C686160ED}"/>
                </a:ext>
              </a:extLst>
            </p:cNvPr>
            <p:cNvSpPr/>
            <p:nvPr/>
          </p:nvSpPr>
          <p:spPr>
            <a:xfrm>
              <a:off x="6623748" y="4302619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1373C2-7694-93C8-5525-49B135D50345}"/>
                </a:ext>
              </a:extLst>
            </p:cNvPr>
            <p:cNvSpPr txBox="1"/>
            <p:nvPr/>
          </p:nvSpPr>
          <p:spPr>
            <a:xfrm>
              <a:off x="8334484" y="4230530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75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3813E9-788D-B712-BA68-BEB3010BC287}"/>
                </a:ext>
              </a:extLst>
            </p:cNvPr>
            <p:cNvSpPr/>
            <p:nvPr/>
          </p:nvSpPr>
          <p:spPr>
            <a:xfrm>
              <a:off x="6620432" y="2672115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94F1F7D-5CF3-E33D-2692-441BBC3AA60F}"/>
                </a:ext>
              </a:extLst>
            </p:cNvPr>
            <p:cNvSpPr/>
            <p:nvPr/>
          </p:nvSpPr>
          <p:spPr>
            <a:xfrm>
              <a:off x="6615333" y="2948794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A18AAF4-47F7-47B0-FC2A-FB9D12D8731E}"/>
                </a:ext>
              </a:extLst>
            </p:cNvPr>
            <p:cNvSpPr/>
            <p:nvPr/>
          </p:nvSpPr>
          <p:spPr>
            <a:xfrm>
              <a:off x="6615333" y="3222626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29BA210-A051-8CFF-94A1-A76DBB3BDFEB}"/>
                </a:ext>
              </a:extLst>
            </p:cNvPr>
            <p:cNvSpPr/>
            <p:nvPr/>
          </p:nvSpPr>
          <p:spPr>
            <a:xfrm>
              <a:off x="6623748" y="3507609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4A45D6A-2E77-0E06-D593-840650F55CFF}"/>
                </a:ext>
              </a:extLst>
            </p:cNvPr>
            <p:cNvSpPr/>
            <p:nvPr/>
          </p:nvSpPr>
          <p:spPr>
            <a:xfrm>
              <a:off x="6606705" y="4045127"/>
              <a:ext cx="1483234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57A60B8-5FFF-C156-07A2-2ADBE3272804}"/>
                </a:ext>
              </a:extLst>
            </p:cNvPr>
            <p:cNvSpPr/>
            <p:nvPr/>
          </p:nvSpPr>
          <p:spPr>
            <a:xfrm>
              <a:off x="6615776" y="3778130"/>
              <a:ext cx="1336891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11CC9E3-13B7-F39A-0EF1-6A7E973BBF35}"/>
                </a:ext>
              </a:extLst>
            </p:cNvPr>
            <p:cNvSpPr/>
            <p:nvPr/>
          </p:nvSpPr>
          <p:spPr>
            <a:xfrm>
              <a:off x="6627043" y="4304442"/>
              <a:ext cx="1090311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DB79FD-6906-AD6D-F12F-41BA7B2DDF82}"/>
              </a:ext>
            </a:extLst>
          </p:cNvPr>
          <p:cNvSpPr txBox="1"/>
          <p:nvPr/>
        </p:nvSpPr>
        <p:spPr>
          <a:xfrm>
            <a:off x="456384" y="4053954"/>
            <a:ext cx="1524000" cy="1323439"/>
          </a:xfrm>
          <a:prstGeom prst="rect">
            <a:avLst/>
          </a:prstGeom>
          <a:solidFill>
            <a:srgbClr val="CFE8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갱신형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  <a:p>
            <a:pPr algn="ctr"/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73456-B899-16FB-B417-2D22BE61E634}"/>
              </a:ext>
            </a:extLst>
          </p:cNvPr>
          <p:cNvSpPr txBox="1"/>
          <p:nvPr/>
        </p:nvSpPr>
        <p:spPr>
          <a:xfrm>
            <a:off x="5903890" y="4997184"/>
            <a:ext cx="1923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깃허브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1" name="그림 10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5308A78-4988-4630-7BCD-08B0260794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03" y="3844467"/>
            <a:ext cx="1136468" cy="1136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6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/23</a:t>
            </a:r>
          </a:p>
        </p:txBody>
      </p:sp>
      <p:pic>
        <p:nvPicPr>
          <p:cNvPr id="4" name="그림 3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26BD7ADB-FFDE-6B82-12BA-486C3A197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2851485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E10F6F86-CBF5-D7F7-431E-ED268154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6161428" y="1143000"/>
            <a:ext cx="2453409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5689746-925B-E49D-E683-E9575175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65" y="1143000"/>
            <a:ext cx="2859274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4333DF85-FD3E-EA19-56B9-6376FE5A7738}"/>
              </a:ext>
            </a:extLst>
          </p:cNvPr>
          <p:cNvSpPr txBox="1">
            <a:spLocks/>
          </p:cNvSpPr>
          <p:nvPr/>
        </p:nvSpPr>
        <p:spPr>
          <a:xfrm>
            <a:off x="388938" y="5257800"/>
            <a:ext cx="2851485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9C4EA8F-6BAD-E008-D448-C949BA7D4CCC}"/>
              </a:ext>
            </a:extLst>
          </p:cNvPr>
          <p:cNvSpPr txBox="1">
            <a:spLocks/>
          </p:cNvSpPr>
          <p:nvPr/>
        </p:nvSpPr>
        <p:spPr>
          <a:xfrm>
            <a:off x="3262965" y="5257800"/>
            <a:ext cx="2859274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실무 중심의 테스트 기초 교육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2DCE26A9-EFA5-9300-363D-E5104DEE6F5A}"/>
              </a:ext>
            </a:extLst>
          </p:cNvPr>
          <p:cNvSpPr txBox="1">
            <a:spLocks/>
          </p:cNvSpPr>
          <p:nvPr/>
        </p:nvSpPr>
        <p:spPr>
          <a:xfrm>
            <a:off x="6161428" y="5257800"/>
            <a:ext cx="2453409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Foundation Level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5620871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더불어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CTFL Mobile Application Testing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자격증과 외국어 시험을 준비하는 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갱신형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되기 위해 노력 중입니다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/23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5620871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게임명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 정도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과금 유무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플레이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 경험 요약 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후 플레이 경험을 정리해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분석의 신뢰도를 높이고 있습니다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F357B-86BF-52FB-F69C-9A9BE6DF93C2}"/>
              </a:ext>
            </a:extLst>
          </p:cNvPr>
          <p:cNvSpPr txBox="1"/>
          <p:nvPr/>
        </p:nvSpPr>
        <p:spPr>
          <a:xfrm>
            <a:off x="152400" y="89525"/>
            <a:ext cx="6781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깃허브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https://url.kr/6vkbpj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C6CFB32-4D49-2F74-DFA9-68C3B848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7" y="1143000"/>
            <a:ext cx="8224430" cy="4392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75E70-3D3A-B7BA-C1BE-6AAB2B306A2B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19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C225-0FCC-6185-125F-938CAD19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460FE-99E0-EFB8-A169-9D6EBFA0C6FA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00C7C-B6F2-69F8-BA9E-F4B4A940890E}"/>
              </a:ext>
            </a:extLst>
          </p:cNvPr>
          <p:cNvSpPr txBox="1"/>
          <p:nvPr/>
        </p:nvSpPr>
        <p:spPr>
          <a:xfrm>
            <a:off x="6477472" y="5551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소개 및 선정 이유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9FF03-BD42-6F4C-BBC5-367E01B8705A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63F9-D4FB-5887-9421-65A98024CF3C}"/>
              </a:ext>
            </a:extLst>
          </p:cNvPr>
          <p:cNvSpPr txBox="1"/>
          <p:nvPr/>
        </p:nvSpPr>
        <p:spPr>
          <a:xfrm>
            <a:off x="3100388" y="1143000"/>
            <a:ext cx="5586411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KBO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라이선스 게임 중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양대 마켓 스포츠 분야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매출 </a:t>
            </a:r>
            <a:r>
              <a:rPr lang="en-US" altLang="ko-KR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 유지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기준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애플 앱스토어 최고 매출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기준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플레이 스토어 최고 매출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플레이 스토어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스포츠 분야 최고 매출 </a:t>
            </a:r>
            <a:r>
              <a:rPr lang="en-US" altLang="ko-KR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22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동안 유저의 사랑을 받은 야구 게임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별점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누적 다운로드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천만 회 돌파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타이틀 홀더 누적 점수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 점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(2,424,768,143)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치뤄진 클럽대전 횟수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1444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(14,441,709)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6348B9-0028-5829-A246-260D248AC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3519"/>
              </p:ext>
            </p:extLst>
          </p:nvPr>
        </p:nvGraphicFramePr>
        <p:xfrm>
          <a:off x="379413" y="1143000"/>
          <a:ext cx="2692400" cy="5029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085">
                  <a:extLst>
                    <a:ext uri="{9D8B030D-6E8A-4147-A177-3AD203B41FA5}">
                      <a16:colId xmlns:a16="http://schemas.microsoft.com/office/drawing/2014/main" val="3843630967"/>
                    </a:ext>
                  </a:extLst>
                </a:gridCol>
                <a:gridCol w="1598315">
                  <a:extLst>
                    <a:ext uri="{9D8B030D-6E8A-4147-A177-3AD203B41FA5}">
                      <a16:colId xmlns:a16="http://schemas.microsoft.com/office/drawing/2014/main" val="3123136621"/>
                    </a:ext>
                  </a:extLst>
                </a:gridCol>
              </a:tblGrid>
              <a:tr h="260302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08670529"/>
                  </a:ext>
                </a:extLst>
              </a:tr>
              <a:tr h="454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프로야구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29780"/>
                  </a:ext>
                </a:extLst>
              </a:tr>
              <a:tr h="3891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출시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26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73205"/>
                  </a:ext>
                </a:extLst>
              </a:tr>
              <a:tr h="3891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런칭 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77699"/>
                  </a:ext>
                </a:extLst>
              </a:tr>
              <a:tr h="397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09156"/>
                  </a:ext>
                </a:extLst>
              </a:tr>
              <a:tr h="397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스포츠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71140"/>
                  </a:ext>
                </a:extLst>
              </a:tr>
              <a:tr h="397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Android, iOS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52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C1756-FDC3-EDF9-A820-E4D231FEE2FF}"/>
              </a:ext>
            </a:extLst>
          </p:cNvPr>
          <p:cNvSpPr txBox="1"/>
          <p:nvPr/>
        </p:nvSpPr>
        <p:spPr>
          <a:xfrm>
            <a:off x="6477472" y="5551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소개 및 선정 이유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478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스포츠 매출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다년간 서비스에도 높은 성과 유지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분기 게임사업 장르별 매출 스포츠 분야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매출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31.2%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증가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모바일 출시 이후 현재까지 꾸준한 성과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스포츠 분야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상위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앱스토어 상위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축구 등 다른 분야의 스포츠 게임 제외하면 사실상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1E0AEB-C7B6-F7F3-D604-2911957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79" y="3496458"/>
            <a:ext cx="5275104" cy="2828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42E6FA-711C-491E-C157-2E592CBFDF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8" y="2971800"/>
            <a:ext cx="5275104" cy="37206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ED1173B-01E7-7D75-1197-788AEEFE9F14}"/>
              </a:ext>
            </a:extLst>
          </p:cNvPr>
          <p:cNvGrpSpPr/>
          <p:nvPr/>
        </p:nvGrpSpPr>
        <p:grpSpPr>
          <a:xfrm>
            <a:off x="6679209" y="2263593"/>
            <a:ext cx="1673405" cy="4198038"/>
            <a:chOff x="6632395" y="2202762"/>
            <a:chExt cx="1673405" cy="4198038"/>
          </a:xfrm>
        </p:grpSpPr>
        <p:pic>
          <p:nvPicPr>
            <p:cNvPr id="8" name="그림 7" descr="텍스트, 스크린샷, 메뉴, 음식이(가) 표시된 사진&#10;&#10;자동 생성된 설명">
              <a:extLst>
                <a:ext uri="{FF2B5EF4-FFF2-40B4-BE49-F238E27FC236}">
                  <a16:creationId xmlns:a16="http://schemas.microsoft.com/office/drawing/2014/main" id="{88E089C5-A9E0-4963-A33A-A57BBE4C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398" y="2202762"/>
              <a:ext cx="1673402" cy="4198038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2CB1752-6C29-77E6-EC39-9BA905BF99FE}"/>
                </a:ext>
              </a:extLst>
            </p:cNvPr>
            <p:cNvSpPr/>
            <p:nvPr/>
          </p:nvSpPr>
          <p:spPr>
            <a:xfrm>
              <a:off x="6632395" y="5024772"/>
              <a:ext cx="1493821" cy="3810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CC892BF-4C77-6507-8EC9-B0AA9319E510}"/>
                </a:ext>
              </a:extLst>
            </p:cNvPr>
            <p:cNvSpPr/>
            <p:nvPr/>
          </p:nvSpPr>
          <p:spPr>
            <a:xfrm>
              <a:off x="6632395" y="5493685"/>
              <a:ext cx="1493821" cy="3810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FCB8586-76AA-0AB9-0129-34E153DD4A9B}"/>
                </a:ext>
              </a:extLst>
            </p:cNvPr>
            <p:cNvSpPr/>
            <p:nvPr/>
          </p:nvSpPr>
          <p:spPr>
            <a:xfrm>
              <a:off x="6632396" y="4554536"/>
              <a:ext cx="1493821" cy="3810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2B276A9-4528-A2B4-DC5B-6ED710FE2FFC}"/>
                </a:ext>
              </a:extLst>
            </p:cNvPr>
            <p:cNvSpPr/>
            <p:nvPr/>
          </p:nvSpPr>
          <p:spPr>
            <a:xfrm>
              <a:off x="6632396" y="3645886"/>
              <a:ext cx="1493821" cy="3810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4C8CB79-D5D5-9D7F-69FA-3ECC5C19CEB0}"/>
                </a:ext>
              </a:extLst>
            </p:cNvPr>
            <p:cNvSpPr/>
            <p:nvPr/>
          </p:nvSpPr>
          <p:spPr>
            <a:xfrm>
              <a:off x="6632397" y="3176973"/>
              <a:ext cx="1493821" cy="3810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F772450-58B7-1413-5116-0B8F46C41520}"/>
              </a:ext>
            </a:extLst>
          </p:cNvPr>
          <p:cNvSpPr txBox="1"/>
          <p:nvPr/>
        </p:nvSpPr>
        <p:spPr>
          <a:xfrm>
            <a:off x="8469411" y="2654452"/>
            <a:ext cx="2792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240310 </a:t>
            </a:r>
          </a:p>
          <a:p>
            <a:pPr algn="ctr"/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구글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플레이스토어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4121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E7114-9092-613E-E666-A9DE574E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89A0F0-C753-57B4-46AF-251347CD0209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B4FC8-CB4F-5CF8-88A8-5A91D3D42428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F846E0-D5FD-9FEA-2051-DCF1460789C5}"/>
              </a:ext>
            </a:extLst>
          </p:cNvPr>
          <p:cNvSpPr/>
          <p:nvPr/>
        </p:nvSpPr>
        <p:spPr>
          <a:xfrm>
            <a:off x="379412" y="533400"/>
            <a:ext cx="8002587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72764-F297-A961-0EDE-66EA26E6FF16}"/>
              </a:ext>
            </a:extLst>
          </p:cNvPr>
          <p:cNvSpPr txBox="1"/>
          <p:nvPr/>
        </p:nvSpPr>
        <p:spPr>
          <a:xfrm>
            <a:off x="379413" y="1143000"/>
            <a:ext cx="8307387" cy="5279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야구팬이 좋아하는 선수의 고유한 폼과 얼굴 구현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모션 캡쳐를 사용해 선수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경기 구장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관객 등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야구팬이 원하는 게임 그래픽의 리얼리티를 극대화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KBO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500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 명의 헤드 스캔 데이터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통해 눈동자 움직임을 비롯한 선수들의 움직임 등 전반적인 그래픽 업그레이드 예정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6D0452-6407-FF58-E2EA-7590748BC99F}"/>
              </a:ext>
            </a:extLst>
          </p:cNvPr>
          <p:cNvGrpSpPr/>
          <p:nvPr/>
        </p:nvGrpSpPr>
        <p:grpSpPr>
          <a:xfrm>
            <a:off x="388938" y="2971800"/>
            <a:ext cx="8568700" cy="2895600"/>
            <a:chOff x="388938" y="2971800"/>
            <a:chExt cx="8677458" cy="2895600"/>
          </a:xfrm>
        </p:grpSpPr>
        <p:pic>
          <p:nvPicPr>
            <p:cNvPr id="8" name="그림 7" descr="신발류, 실내, 조각상, 천장이(가) 표시된 사진&#10;&#10;자동 생성된 설명">
              <a:extLst>
                <a:ext uri="{FF2B5EF4-FFF2-40B4-BE49-F238E27FC236}">
                  <a16:creationId xmlns:a16="http://schemas.microsoft.com/office/drawing/2014/main" id="{6FE8D8B5-739C-E0CA-2984-8E6952D5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38" y="2971800"/>
              <a:ext cx="4343400" cy="289560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6" name="그림 5" descr="실내, 컨벤션, 회의장, 사람이(가) 표시된 사진&#10;&#10;자동 생성된 설명">
              <a:extLst>
                <a:ext uri="{FF2B5EF4-FFF2-40B4-BE49-F238E27FC236}">
                  <a16:creationId xmlns:a16="http://schemas.microsoft.com/office/drawing/2014/main" id="{A1BC1173-1EAA-1C6B-D5DD-E703ABB5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117" y="2971800"/>
              <a:ext cx="4341279" cy="2895600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AC091D66-19B6-0FBB-3CA0-06DB9DA27267}"/>
              </a:ext>
            </a:extLst>
          </p:cNvPr>
          <p:cNvSpPr txBox="1">
            <a:spLocks/>
          </p:cNvSpPr>
          <p:nvPr/>
        </p:nvSpPr>
        <p:spPr>
          <a:xfrm>
            <a:off x="388938" y="5867400"/>
            <a:ext cx="4183062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모션 캡쳐를 통한 리얼리티한 그래픽으로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몰입감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극대화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C7B67C1B-DCDC-748E-50CA-C5E464C5F1CA}"/>
              </a:ext>
            </a:extLst>
          </p:cNvPr>
          <p:cNvSpPr txBox="1">
            <a:spLocks/>
          </p:cNvSpPr>
          <p:nvPr/>
        </p:nvSpPr>
        <p:spPr>
          <a:xfrm>
            <a:off x="4572000" y="5876364"/>
            <a:ext cx="4385638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전반적인 그래픽 업그레이드를 약속한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윈터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미팅 전경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5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3A6C2-373F-8EFC-1480-6E8EA303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8A44D3C-61C7-CA96-1D66-DBC29C0A44EA}"/>
              </a:ext>
            </a:extLst>
          </p:cNvPr>
          <p:cNvSpPr txBox="1"/>
          <p:nvPr/>
        </p:nvSpPr>
        <p:spPr>
          <a:xfrm>
            <a:off x="379413" y="1143000"/>
            <a:ext cx="8578225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접속 시 선호 팀의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플래티넘 타자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투수 기본 지급해 접근성 높임</a:t>
            </a:r>
            <a:endParaRPr lang="en-US" altLang="ko-KR" sz="2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가이드 미션 클리어 하면 양준혁 같은 선호 팀의 위시 선수 제공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선수 카드 중 레전드 등급 선수 카드는 라이브 경기 화면 제공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선수라도 유저의 선수 카드만 부여되는 고유능력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고유번호 존재해 </a:t>
            </a:r>
            <a:r>
              <a:rPr lang="ko-KR" altLang="en-US" sz="1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나만의 선수라는 애착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spcBef>
                <a:spcPct val="20000"/>
              </a:spcBef>
              <a:defRPr/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클럽 등 커뮤니티를 통해 다른 유저의 선수 카드를 보여줘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수집욕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자극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DEEA79-383D-6995-D464-7A65AC8133DA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062941-0A5B-2C54-B62B-EE8FDB6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/23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2DBBD-EA44-AA9A-02C0-3D18F015CD8F}"/>
              </a:ext>
            </a:extLst>
          </p:cNvPr>
          <p:cNvSpPr txBox="1"/>
          <p:nvPr/>
        </p:nvSpPr>
        <p:spPr>
          <a:xfrm>
            <a:off x="7288591" y="5551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 요소 분석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8E17F1-6BC3-F70C-64A4-8FF0BB7EE4C4}"/>
              </a:ext>
            </a:extLst>
          </p:cNvPr>
          <p:cNvGrpSpPr/>
          <p:nvPr/>
        </p:nvGrpSpPr>
        <p:grpSpPr>
          <a:xfrm>
            <a:off x="885825" y="3048000"/>
            <a:ext cx="3949566" cy="2920852"/>
            <a:chOff x="927234" y="3012443"/>
            <a:chExt cx="4479286" cy="3337409"/>
          </a:xfrm>
        </p:grpSpPr>
        <p:pic>
          <p:nvPicPr>
            <p:cNvPr id="14" name="그림 13" descr="텍스트, 사람, 플레이어, 스포츠 유니폼이(가) 표시된 사진&#10;&#10;자동 생성된 설명">
              <a:extLst>
                <a:ext uri="{FF2B5EF4-FFF2-40B4-BE49-F238E27FC236}">
                  <a16:creationId xmlns:a16="http://schemas.microsoft.com/office/drawing/2014/main" id="{9B401541-46BA-E3C4-A2AC-E3B45C5C4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234" y="3012443"/>
              <a:ext cx="2213975" cy="332096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0" name="그림 19" descr="텍스트, 스크린샷, 인간의 얼굴, 의류이(가) 표시된 사진&#10;&#10;자동 생성된 설명">
              <a:extLst>
                <a:ext uri="{FF2B5EF4-FFF2-40B4-BE49-F238E27FC236}">
                  <a16:creationId xmlns:a16="http://schemas.microsoft.com/office/drawing/2014/main" id="{6F497F1C-BE6A-3B53-3E10-FBC230330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09" y="3012443"/>
              <a:ext cx="2265311" cy="3337409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9F69D7E-05E3-AA55-027A-4AE785D3A951}"/>
                </a:ext>
              </a:extLst>
            </p:cNvPr>
            <p:cNvSpPr/>
            <p:nvPr/>
          </p:nvSpPr>
          <p:spPr>
            <a:xfrm>
              <a:off x="3252162" y="5161088"/>
              <a:ext cx="2046728" cy="98071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FB77E95-4592-E6EE-1295-713C161CE825}"/>
                </a:ext>
              </a:extLst>
            </p:cNvPr>
            <p:cNvSpPr/>
            <p:nvPr/>
          </p:nvSpPr>
          <p:spPr>
            <a:xfrm>
              <a:off x="4720720" y="3041474"/>
              <a:ext cx="685800" cy="1522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야구, 헬멧, 인간의 얼굴이(가) 표시된 사진&#10;&#10;자동 생성된 설명">
            <a:extLst>
              <a:ext uri="{FF2B5EF4-FFF2-40B4-BE49-F238E27FC236}">
                <a16:creationId xmlns:a16="http://schemas.microsoft.com/office/drawing/2014/main" id="{8D3F3C5D-6F89-948D-B951-867C325F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91" y="3048000"/>
            <a:ext cx="3722915" cy="28956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4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5441</TotalTime>
  <Words>2806</Words>
  <Application>Microsoft Office PowerPoint</Application>
  <PresentationFormat>화면 슬라이드 쇼(4:3)</PresentationFormat>
  <Paragraphs>657</Paragraphs>
  <Slides>23</Slides>
  <Notes>5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르캉 카</cp:lastModifiedBy>
  <cp:revision>611</cp:revision>
  <dcterms:created xsi:type="dcterms:W3CDTF">2006-08-16T00:00:00Z</dcterms:created>
  <dcterms:modified xsi:type="dcterms:W3CDTF">2024-03-28T14:38:20Z</dcterms:modified>
  <cp:version/>
</cp:coreProperties>
</file>